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2"/>
  </p:sldMasterIdLst>
  <p:notesMasterIdLst>
    <p:notesMasterId r:id="rId31"/>
  </p:notesMasterIdLst>
  <p:handoutMasterIdLst>
    <p:handoutMasterId r:id="rId32"/>
  </p:handoutMasterIdLst>
  <p:sldIdLst>
    <p:sldId id="411" r:id="rId3"/>
    <p:sldId id="424" r:id="rId4"/>
    <p:sldId id="425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39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B8"/>
    <a:srgbClr val="85B923"/>
    <a:srgbClr val="FFFFFF"/>
    <a:srgbClr val="ADD25D"/>
    <a:srgbClr val="000000"/>
    <a:srgbClr val="C8C8C8"/>
    <a:srgbClr val="D2D7D7"/>
    <a:srgbClr val="C8C9D8"/>
    <a:srgbClr val="005DA7"/>
    <a:srgbClr val="20D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/>
    <p:restoredTop sz="92562"/>
  </p:normalViewPr>
  <p:slideViewPr>
    <p:cSldViewPr snapToGrid="0" snapToObjects="1">
      <p:cViewPr varScale="1">
        <p:scale>
          <a:sx n="90" d="100"/>
          <a:sy n="90" d="100"/>
        </p:scale>
        <p:origin x="7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ECB40-86AE-A44F-BEFC-FCB8C431FC85}" type="datetime1">
              <a:rPr lang="tr-TR" smtClean="0"/>
              <a:t>16.01.2026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32CA7-ACBB-4A4E-AA39-53EA67AB4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240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1A488-BFA2-094B-B4DF-F8F6C3F76F9F}" type="datetime1">
              <a:rPr lang="tr-TR" smtClean="0"/>
              <a:t>16.01.2026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4C61A-8276-BD41-8863-7E3796606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6119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023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698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787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412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746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160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6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019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290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857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423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77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540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523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452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007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50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865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395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2598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24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478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448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5190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827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357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 userDrawn="1"/>
        </p:nvSpPr>
        <p:spPr>
          <a:xfrm>
            <a:off x="2711" y="5385599"/>
            <a:ext cx="12186579" cy="147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 userDrawn="1"/>
        </p:nvSpPr>
        <p:spPr>
          <a:xfrm>
            <a:off x="1" y="0"/>
            <a:ext cx="12192000" cy="5385599"/>
          </a:xfrm>
          <a:prstGeom prst="rect">
            <a:avLst/>
          </a:prstGeom>
          <a:gradFill flip="none" rotWithShape="1">
            <a:gsLst>
              <a:gs pos="56000">
                <a:srgbClr val="43886E"/>
              </a:gs>
              <a:gs pos="8000">
                <a:schemeClr val="tx2"/>
              </a:gs>
              <a:gs pos="99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itle 136"/>
          <p:cNvSpPr>
            <a:spLocks noGrp="1"/>
          </p:cNvSpPr>
          <p:nvPr userDrawn="1">
            <p:ph type="title" hasCustomPrompt="1"/>
          </p:nvPr>
        </p:nvSpPr>
        <p:spPr>
          <a:xfrm>
            <a:off x="539364" y="296622"/>
            <a:ext cx="6460462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7200"/>
              </a:lnSpc>
              <a:defRPr lang="en-US" sz="6500" b="1" kern="12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err="1"/>
              <a:t>Sunum</a:t>
            </a:r>
            <a:r>
              <a:rPr lang="en-US" dirty="0"/>
              <a:t> </a:t>
            </a:r>
            <a:r>
              <a:rPr lang="en-US" dirty="0" err="1"/>
              <a:t>Başlığı</a:t>
            </a:r>
            <a:br>
              <a:rPr lang="en-US" dirty="0"/>
            </a:b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endParaRPr lang="en-US" dirty="0"/>
          </a:p>
        </p:txBody>
      </p:sp>
      <p:sp>
        <p:nvSpPr>
          <p:cNvPr id="76" name="Text Placeholder 14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9363" y="3177470"/>
            <a:ext cx="64604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buFontTx/>
              <a:buNone/>
              <a:defRPr lang="en-US" sz="4000" b="1" kern="120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0" indent="0" algn="l" defTabSz="914400" rtl="0" eaLnBrk="1" latinLnBrk="0" hangingPunct="1"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buFontTx/>
              <a:buNone/>
              <a:defRPr lang="en-US" sz="17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ALT BAŞLIK İÇİN TIKLAYIN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E956E2-971C-A845-BA83-5353086876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7700" y="1485900"/>
            <a:ext cx="5194300" cy="5372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7B5D60-0FBB-FD42-B03F-0746AC8755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212" y="5670023"/>
            <a:ext cx="4570529" cy="90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5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5" name="Content Placeholder 34"/>
          <p:cNvSpPr>
            <a:spLocks noGrp="1"/>
          </p:cNvSpPr>
          <p:nvPr>
            <p:ph sz="quarter" idx="13" hasCustomPrompt="1"/>
          </p:nvPr>
        </p:nvSpPr>
        <p:spPr>
          <a:xfrm>
            <a:off x="695325" y="1690736"/>
            <a:ext cx="10801349" cy="4225568"/>
          </a:xfrm>
          <a:prstGeom prst="rect">
            <a:avLst/>
          </a:prstGeom>
        </p:spPr>
        <p:txBody>
          <a:bodyPr lIns="0" rIns="0"/>
          <a:lstStyle>
            <a:lvl1pPr marL="180975" indent="-180975">
              <a:lnSpc>
                <a:spcPct val="100000"/>
              </a:lnSpc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sz="150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lvl="0"/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ts val="35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62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3" name="TextBox 62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64" name="Straight Connector 63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0012CC-9C5B-8C4C-B83B-FB34FBBF16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92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3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Content Placeholder 34"/>
          <p:cNvSpPr>
            <a:spLocks noGrp="1"/>
          </p:cNvSpPr>
          <p:nvPr>
            <p:ph sz="quarter" idx="13" hasCustomPrompt="1"/>
          </p:nvPr>
        </p:nvSpPr>
        <p:spPr>
          <a:xfrm>
            <a:off x="695326" y="1690736"/>
            <a:ext cx="5292724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22" name="Content Placeholder 34"/>
          <p:cNvSpPr>
            <a:spLocks noGrp="1"/>
          </p:cNvSpPr>
          <p:nvPr>
            <p:ph sz="quarter" idx="16" hasCustomPrompt="1"/>
          </p:nvPr>
        </p:nvSpPr>
        <p:spPr>
          <a:xfrm>
            <a:off x="6203950" y="1690736"/>
            <a:ext cx="5292723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55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6" name="TextBox 55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2DC3CD-C785-FF44-839E-2BF74CCE4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FF8855-F2AF-45AB-B767-33A03B97EB95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52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72" userDrawn="1">
          <p15:clr>
            <a:srgbClr val="FBAE40"/>
          </p15:clr>
        </p15:guide>
        <p15:guide id="3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  <p15:guide id="5" pos="390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29" name="Content Placeholder 34"/>
          <p:cNvSpPr>
            <a:spLocks noGrp="1"/>
          </p:cNvSpPr>
          <p:nvPr>
            <p:ph sz="quarter" idx="17" hasCustomPrompt="1"/>
          </p:nvPr>
        </p:nvSpPr>
        <p:spPr>
          <a:xfrm>
            <a:off x="8040688" y="1690736"/>
            <a:ext cx="3455274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30" name="Content Placeholder 34"/>
          <p:cNvSpPr>
            <a:spLocks noGrp="1"/>
          </p:cNvSpPr>
          <p:nvPr>
            <p:ph sz="quarter" idx="18" hasCustomPrompt="1"/>
          </p:nvPr>
        </p:nvSpPr>
        <p:spPr>
          <a:xfrm>
            <a:off x="696039" y="1690736"/>
            <a:ext cx="3455274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31" name="Content Placeholder 34"/>
          <p:cNvSpPr>
            <a:spLocks noGrp="1"/>
          </p:cNvSpPr>
          <p:nvPr>
            <p:ph sz="quarter" idx="19" hasCustomPrompt="1"/>
          </p:nvPr>
        </p:nvSpPr>
        <p:spPr>
          <a:xfrm>
            <a:off x="4367213" y="1690736"/>
            <a:ext cx="3456424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64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5" name="TextBox 64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66" name="Straight Connector 65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3425758-1CD2-6A43-AF4F-48876A699D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0DCB932-ED08-4907-B4E4-9CBD0AF31EC7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75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15" userDrawn="1">
          <p15:clr>
            <a:srgbClr val="FBAE40"/>
          </p15:clr>
        </p15:guide>
        <p15:guide id="3" pos="438" userDrawn="1">
          <p15:clr>
            <a:srgbClr val="FBAE40"/>
          </p15:clr>
        </p15:guide>
        <p15:guide id="4" pos="7242" userDrawn="1">
          <p15:clr>
            <a:srgbClr val="FBAE40"/>
          </p15:clr>
        </p15:guide>
        <p15:guide id="5" pos="2751" userDrawn="1">
          <p15:clr>
            <a:srgbClr val="FBAE40"/>
          </p15:clr>
        </p15:guide>
        <p15:guide id="6" pos="4929" userDrawn="1">
          <p15:clr>
            <a:srgbClr val="FBAE40"/>
          </p15:clr>
        </p15:guide>
        <p15:guide id="7" pos="506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9" name="Content Placeholder 34"/>
          <p:cNvSpPr>
            <a:spLocks noGrp="1"/>
          </p:cNvSpPr>
          <p:nvPr>
            <p:ph sz="quarter" idx="13" hasCustomPrompt="1"/>
          </p:nvPr>
        </p:nvSpPr>
        <p:spPr>
          <a:xfrm>
            <a:off x="695327" y="1690736"/>
            <a:ext cx="2592386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40" name="Content Placeholder 34"/>
          <p:cNvSpPr>
            <a:spLocks noGrp="1"/>
          </p:cNvSpPr>
          <p:nvPr>
            <p:ph sz="quarter" idx="16" hasCustomPrompt="1"/>
          </p:nvPr>
        </p:nvSpPr>
        <p:spPr>
          <a:xfrm>
            <a:off x="3432175" y="1690736"/>
            <a:ext cx="2592386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1" name="Content Placeholder 34"/>
          <p:cNvSpPr>
            <a:spLocks noGrp="1"/>
          </p:cNvSpPr>
          <p:nvPr>
            <p:ph sz="quarter" idx="17" hasCustomPrompt="1"/>
          </p:nvPr>
        </p:nvSpPr>
        <p:spPr>
          <a:xfrm>
            <a:off x="8904289" y="1690736"/>
            <a:ext cx="2592386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2" name="Content Placeholder 34"/>
          <p:cNvSpPr>
            <a:spLocks noGrp="1"/>
          </p:cNvSpPr>
          <p:nvPr>
            <p:ph sz="quarter" idx="18" hasCustomPrompt="1"/>
          </p:nvPr>
        </p:nvSpPr>
        <p:spPr>
          <a:xfrm>
            <a:off x="6167439" y="1690736"/>
            <a:ext cx="2592386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75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6" name="TextBox 75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77" name="Straight Connector 76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A387FA-C302-1E48-8DC9-121AFBF45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E4AA8D-77EE-4901-AD55-023162A37489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13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071" userDrawn="1">
          <p15:clr>
            <a:srgbClr val="FBAE40"/>
          </p15:clr>
        </p15:guide>
        <p15:guide id="3" pos="3795" userDrawn="1">
          <p15:clr>
            <a:srgbClr val="FBAE40"/>
          </p15:clr>
        </p15:guide>
        <p15:guide id="4" pos="438" userDrawn="1">
          <p15:clr>
            <a:srgbClr val="FBAE40"/>
          </p15:clr>
        </p15:guide>
        <p15:guide id="5" pos="5518" userDrawn="1">
          <p15:clr>
            <a:srgbClr val="FBAE40"/>
          </p15:clr>
        </p15:guide>
        <p15:guide id="6" pos="5609" userDrawn="1">
          <p15:clr>
            <a:srgbClr val="FBAE40"/>
          </p15:clr>
        </p15:guide>
        <p15:guide id="7" pos="7242" userDrawn="1">
          <p15:clr>
            <a:srgbClr val="FBAE40"/>
          </p15:clr>
        </p15:guide>
        <p15:guide id="8" pos="3885" userDrawn="1">
          <p15:clr>
            <a:srgbClr val="FBAE40"/>
          </p15:clr>
        </p15:guide>
        <p15:guide id="9" pos="216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sz="quarter" idx="16" hasCustomPrompt="1"/>
          </p:nvPr>
        </p:nvSpPr>
        <p:spPr>
          <a:xfrm>
            <a:off x="695325" y="1690736"/>
            <a:ext cx="2052638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39" name="Content Placeholder 34"/>
          <p:cNvSpPr>
            <a:spLocks noGrp="1"/>
          </p:cNvSpPr>
          <p:nvPr>
            <p:ph sz="quarter" idx="20" hasCustomPrompt="1"/>
          </p:nvPr>
        </p:nvSpPr>
        <p:spPr>
          <a:xfrm>
            <a:off x="2890839" y="1690736"/>
            <a:ext cx="2017711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0" name="Content Placeholder 34"/>
          <p:cNvSpPr>
            <a:spLocks noGrp="1"/>
          </p:cNvSpPr>
          <p:nvPr>
            <p:ph sz="quarter" idx="21" hasCustomPrompt="1"/>
          </p:nvPr>
        </p:nvSpPr>
        <p:spPr>
          <a:xfrm>
            <a:off x="9444036" y="1690736"/>
            <a:ext cx="2052637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1" name="Content Placeholder 34"/>
          <p:cNvSpPr>
            <a:spLocks noGrp="1"/>
          </p:cNvSpPr>
          <p:nvPr>
            <p:ph sz="quarter" idx="22" hasCustomPrompt="1"/>
          </p:nvPr>
        </p:nvSpPr>
        <p:spPr>
          <a:xfrm>
            <a:off x="7283452" y="1690736"/>
            <a:ext cx="2016124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2" name="Content Placeholder 34"/>
          <p:cNvSpPr>
            <a:spLocks noGrp="1"/>
          </p:cNvSpPr>
          <p:nvPr>
            <p:ph sz="quarter" idx="23" hasCustomPrompt="1"/>
          </p:nvPr>
        </p:nvSpPr>
        <p:spPr>
          <a:xfrm>
            <a:off x="5051425" y="1690736"/>
            <a:ext cx="2089150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71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2" name="TextBox 71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73" name="Straight Connector 72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2C33B8A-0197-E846-ADB0-D06680C7D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671B75-2CDF-486A-9638-B776BFC972D4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65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1731" userDrawn="1">
          <p15:clr>
            <a:srgbClr val="FBAE40"/>
          </p15:clr>
        </p15:guide>
        <p15:guide id="5" pos="1822" userDrawn="1">
          <p15:clr>
            <a:srgbClr val="FBAE40"/>
          </p15:clr>
        </p15:guide>
        <p15:guide id="6" pos="3092" userDrawn="1">
          <p15:clr>
            <a:srgbClr val="FBAE40"/>
          </p15:clr>
        </p15:guide>
        <p15:guide id="7" pos="5949" userDrawn="1">
          <p15:clr>
            <a:srgbClr val="FBAE40"/>
          </p15:clr>
        </p15:guide>
        <p15:guide id="8" pos="5858" userDrawn="1">
          <p15:clr>
            <a:srgbClr val="FBAE40"/>
          </p15:clr>
        </p15:guide>
        <p15:guide id="9" pos="4588" userDrawn="1">
          <p15:clr>
            <a:srgbClr val="FBAE40"/>
          </p15:clr>
        </p15:guide>
        <p15:guide id="10" pos="3182" userDrawn="1">
          <p15:clr>
            <a:srgbClr val="FBAE40"/>
          </p15:clr>
        </p15:guide>
        <p15:guide id="11" pos="449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rik-Sutun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 flipV="1">
            <a:off x="688479" y="1090572"/>
            <a:ext cx="10808195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505218"/>
            <a:ext cx="10801348" cy="600164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33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Slayt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33pt,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22" name="Content Placeholder 34"/>
          <p:cNvSpPr>
            <a:spLocks noGrp="1"/>
          </p:cNvSpPr>
          <p:nvPr>
            <p:ph sz="quarter" idx="16" hasCustomPrompt="1"/>
          </p:nvPr>
        </p:nvSpPr>
        <p:spPr>
          <a:xfrm>
            <a:off x="695325" y="1690736"/>
            <a:ext cx="1692275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49" name="Content Placeholder 34"/>
          <p:cNvSpPr>
            <a:spLocks noGrp="1"/>
          </p:cNvSpPr>
          <p:nvPr>
            <p:ph sz="quarter" idx="17" hasCustomPrompt="1"/>
          </p:nvPr>
        </p:nvSpPr>
        <p:spPr>
          <a:xfrm>
            <a:off x="2495550" y="1690736"/>
            <a:ext cx="1728788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50" name="Content Placeholder 34"/>
          <p:cNvSpPr>
            <a:spLocks noGrp="1"/>
          </p:cNvSpPr>
          <p:nvPr>
            <p:ph sz="quarter" idx="18" hasCustomPrompt="1"/>
          </p:nvPr>
        </p:nvSpPr>
        <p:spPr>
          <a:xfrm>
            <a:off x="4332288" y="1690736"/>
            <a:ext cx="1692275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51" name="Content Placeholder 34"/>
          <p:cNvSpPr>
            <a:spLocks noGrp="1"/>
          </p:cNvSpPr>
          <p:nvPr>
            <p:ph sz="quarter" idx="19" hasCustomPrompt="1"/>
          </p:nvPr>
        </p:nvSpPr>
        <p:spPr>
          <a:xfrm>
            <a:off x="6132513" y="1690736"/>
            <a:ext cx="1727200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52" name="Content Placeholder 34"/>
          <p:cNvSpPr>
            <a:spLocks noGrp="1"/>
          </p:cNvSpPr>
          <p:nvPr>
            <p:ph sz="quarter" idx="20" hasCustomPrompt="1"/>
          </p:nvPr>
        </p:nvSpPr>
        <p:spPr>
          <a:xfrm>
            <a:off x="7966950" y="1690736"/>
            <a:ext cx="1729500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53" name="Content Placeholder 34"/>
          <p:cNvSpPr>
            <a:spLocks noGrp="1"/>
          </p:cNvSpPr>
          <p:nvPr>
            <p:ph sz="quarter" idx="21" hasCustomPrompt="1"/>
          </p:nvPr>
        </p:nvSpPr>
        <p:spPr>
          <a:xfrm>
            <a:off x="9804400" y="1690736"/>
            <a:ext cx="1692275" cy="4225568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baseline="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600"/>
            </a:lvl4pPr>
            <a:lvl5pPr>
              <a:buClr>
                <a:schemeClr val="accent1"/>
              </a:buClr>
              <a:defRPr sz="1600"/>
            </a:lvl5pPr>
          </a:lstStyle>
          <a:p>
            <a:pPr marL="180975" lvl="0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</a:pPr>
            <a:r>
              <a:rPr lang="en-US" dirty="0" err="1"/>
              <a:t>İçerik</a:t>
            </a:r>
            <a:r>
              <a:rPr lang="en-US" dirty="0"/>
              <a:t>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Calibri, 15pt, </a:t>
            </a:r>
            <a:r>
              <a:rPr lang="en-US" dirty="0" err="1"/>
              <a:t>Koyu</a:t>
            </a:r>
            <a:r>
              <a:rPr lang="en-US" dirty="0"/>
              <a:t> </a:t>
            </a:r>
            <a:r>
              <a:rPr lang="en-US" dirty="0" err="1"/>
              <a:t>Gri</a:t>
            </a:r>
            <a:endParaRPr lang="en-US" dirty="0"/>
          </a:p>
        </p:txBody>
      </p:sp>
      <p:sp>
        <p:nvSpPr>
          <p:cNvPr id="69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70" name="TextBox 69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71" name="Straight Connector 70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5325" y="1152615"/>
            <a:ext cx="10801348" cy="446276"/>
          </a:xfrm>
          <a:prstGeom prst="rect">
            <a:avLst/>
          </a:prstGeom>
        </p:spPr>
        <p:txBody>
          <a:bodyPr wrap="square" lIns="0" r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2300" b="1" kern="1200" baseline="0" smtClean="0">
                <a:solidFill>
                  <a:schemeClr val="tx2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23pt,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Yeşil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DE34115-1F83-3D46-91E3-54B8331466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79C3F8-68A2-410E-B92F-55E4A00D2D55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816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1504" userDrawn="1">
          <p15:clr>
            <a:srgbClr val="FBAE40"/>
          </p15:clr>
        </p15:guide>
        <p15:guide id="5" pos="157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729" userDrawn="1">
          <p15:clr>
            <a:srgbClr val="FBAE40"/>
          </p15:clr>
        </p15:guide>
        <p15:guide id="8" pos="3795" userDrawn="1">
          <p15:clr>
            <a:srgbClr val="FBAE40"/>
          </p15:clr>
        </p15:guide>
        <p15:guide id="9" pos="3863" userDrawn="1">
          <p15:clr>
            <a:srgbClr val="FBAE40"/>
          </p15:clr>
        </p15:guide>
        <p15:guide id="10" pos="4951" userDrawn="1">
          <p15:clr>
            <a:srgbClr val="FBAE40"/>
          </p15:clr>
        </p15:guide>
        <p15:guide id="11" pos="5019" userDrawn="1">
          <p15:clr>
            <a:srgbClr val="FBAE40"/>
          </p15:clr>
        </p15:guide>
        <p15:guide id="12" pos="6108" userDrawn="1">
          <p15:clr>
            <a:srgbClr val="FBAE40"/>
          </p15:clr>
        </p15:guide>
        <p15:guide id="13" pos="617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erator S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 flipV="1">
            <a:off x="695325" y="713322"/>
            <a:ext cx="10801349" cy="515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flipV="1">
            <a:off x="695325" y="764905"/>
            <a:ext cx="10801349" cy="4721494"/>
          </a:xfrm>
          <a:prstGeom prst="rect">
            <a:avLst/>
          </a:prstGeom>
          <a:solidFill>
            <a:srgbClr val="ADD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33246" y="980771"/>
            <a:ext cx="10325508" cy="1478418"/>
          </a:xfrm>
          <a:prstGeom prst="rect">
            <a:avLst/>
          </a:prstGeom>
        </p:spPr>
        <p:txBody>
          <a:bodyPr wrap="square" lIns="108000" tIns="46800" rIns="10800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45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Seperatör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45pt,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52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3" name="TextBox 52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90DDABD-FC1C-364F-99A7-A12F370E89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8C604A0-3053-4296-8A8D-299328492AAB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94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erator Gor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 flipV="1">
            <a:off x="695325" y="713322"/>
            <a:ext cx="10801349" cy="515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flipV="1">
            <a:off x="695325" y="764905"/>
            <a:ext cx="10801349" cy="4721494"/>
          </a:xfrm>
          <a:prstGeom prst="rect">
            <a:avLst/>
          </a:prstGeom>
          <a:solidFill>
            <a:srgbClr val="ADD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933246" y="980771"/>
            <a:ext cx="5335818" cy="2170915"/>
          </a:xfrm>
          <a:prstGeom prst="rect">
            <a:avLst/>
          </a:prstGeom>
        </p:spPr>
        <p:txBody>
          <a:bodyPr wrap="square" lIns="108000" tIns="46800" rIns="10800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4500" b="1" kern="1200" baseline="0" smtClean="0">
                <a:solidFill>
                  <a:schemeClr val="accent1"/>
                </a:solidFill>
                <a:latin typeface="+mn-lt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 err="1"/>
              <a:t>Seperatör</a:t>
            </a:r>
            <a:r>
              <a:rPr lang="en-US" dirty="0"/>
              <a:t> </a:t>
            </a:r>
            <a:r>
              <a:rPr lang="en-US" dirty="0" err="1"/>
              <a:t>Başlığı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Tıklayın</a:t>
            </a:r>
            <a:r>
              <a:rPr lang="en-US" dirty="0"/>
              <a:t>, Calibri Bold, 45pt, </a:t>
            </a:r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Mavi</a:t>
            </a:r>
            <a:endParaRPr lang="en-US" dirty="0"/>
          </a:p>
        </p:txBody>
      </p:sp>
      <p:sp>
        <p:nvSpPr>
          <p:cNvPr id="52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3" name="TextBox 52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3" hasCustomPrompt="1"/>
          </p:nvPr>
        </p:nvSpPr>
        <p:spPr>
          <a:xfrm>
            <a:off x="6648766" y="980771"/>
            <a:ext cx="4522661" cy="4289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Tablo</a:t>
            </a:r>
            <a:r>
              <a:rPr lang="en-US" dirty="0"/>
              <a:t>, </a:t>
            </a:r>
            <a:r>
              <a:rPr lang="en-US" dirty="0" err="1"/>
              <a:t>grafik</a:t>
            </a:r>
            <a:r>
              <a:rPr lang="en-US" dirty="0"/>
              <a:t>, </a:t>
            </a:r>
            <a:r>
              <a:rPr lang="en-US" dirty="0" err="1"/>
              <a:t>akıllı</a:t>
            </a:r>
            <a:r>
              <a:rPr lang="en-US" dirty="0"/>
              <a:t> </a:t>
            </a:r>
            <a:r>
              <a:rPr lang="en-US" dirty="0" err="1"/>
              <a:t>şema</a:t>
            </a:r>
            <a:r>
              <a:rPr lang="en-US" dirty="0"/>
              <a:t>, </a:t>
            </a:r>
            <a:r>
              <a:rPr lang="en-US" dirty="0" err="1"/>
              <a:t>görsel</a:t>
            </a:r>
            <a:r>
              <a:rPr lang="en-US" dirty="0"/>
              <a:t>, </a:t>
            </a:r>
            <a:r>
              <a:rPr lang="en-US" dirty="0" err="1"/>
              <a:t>dosya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video </a:t>
            </a:r>
            <a:r>
              <a:rPr lang="en-US" dirty="0" err="1"/>
              <a:t>eklemek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ortadaki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ikonu</a:t>
            </a:r>
            <a:r>
              <a:rPr lang="en-US" dirty="0"/>
              <a:t> </a:t>
            </a:r>
            <a:r>
              <a:rPr lang="en-US" dirty="0" err="1"/>
              <a:t>tıklayın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3DF69F1-2B7E-9942-BD59-7C0E107436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106D1C6-8353-435E-AFA9-8DB7B91425AF}"/>
              </a:ext>
            </a:extLst>
          </p:cNvPr>
          <p:cNvSpPr/>
          <p:nvPr userDrawn="1"/>
        </p:nvSpPr>
        <p:spPr>
          <a:xfrm>
            <a:off x="3203327" y="6535122"/>
            <a:ext cx="577849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tr-TR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</a:t>
            </a:r>
            <a:r>
              <a:rPr lang="tr-TR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Yatırım Menkul Değerler A.Ş.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0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24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 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V="1">
            <a:off x="695325" y="713320"/>
            <a:ext cx="10801349" cy="4672277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99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2711" y="5385599"/>
            <a:ext cx="12186579" cy="147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itle 136"/>
          <p:cNvSpPr>
            <a:spLocks noGrp="1"/>
          </p:cNvSpPr>
          <p:nvPr>
            <p:ph type="title" hasCustomPrompt="1"/>
          </p:nvPr>
        </p:nvSpPr>
        <p:spPr>
          <a:xfrm>
            <a:off x="1288315" y="2385591"/>
            <a:ext cx="6562313" cy="105413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7500"/>
              </a:lnSpc>
              <a:defRPr lang="en-US" sz="6500" b="1" kern="12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TEŞEKKÜRLER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131F97-4457-B045-B714-F945E2B6C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681"/>
          <a:stretch/>
        </p:blipFill>
        <p:spPr>
          <a:xfrm>
            <a:off x="8618413" y="2576274"/>
            <a:ext cx="3573587" cy="42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s Slay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394078" y="6521307"/>
            <a:ext cx="54038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Bu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dokümanda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alan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bilgiler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gizli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olup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, 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Fibabanka’nın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yazılı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onayı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olmadan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çoğaltılamaz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8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kullanılamaz</a:t>
            </a:r>
            <a:r>
              <a:rPr lang="en-US" sz="800" b="0" i="0" dirty="0">
                <a:solidFill>
                  <a:schemeClr val="bg2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. </a:t>
            </a:r>
            <a:endParaRPr lang="en-US" sz="800" i="0" dirty="0">
              <a:solidFill>
                <a:schemeClr val="bg2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Slide Number Placeholder 47"/>
          <p:cNvSpPr>
            <a:spLocks noGrp="1"/>
          </p:cNvSpPr>
          <p:nvPr>
            <p:ph type="sldNum" sz="quarter" idx="4"/>
          </p:nvPr>
        </p:nvSpPr>
        <p:spPr>
          <a:xfrm>
            <a:off x="11274636" y="6247469"/>
            <a:ext cx="312119" cy="314683"/>
          </a:xfrm>
          <a:prstGeom prst="rect">
            <a:avLst/>
          </a:prstGeom>
        </p:spPr>
        <p:txBody>
          <a:bodyPr vert="horz" wrap="none" lIns="72000" tIns="72000" rIns="72000" bIns="72000" rtlCol="0" anchor="ctr">
            <a:spAutoFit/>
          </a:bodyPr>
          <a:lstStyle>
            <a:lvl1pPr marL="0" algn="r" defTabSz="914400" rtl="0" eaLnBrk="1" latinLnBrk="0" hangingPunct="1">
              <a:defRPr lang="en-US" sz="1100" b="1" kern="1200" smtClean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908A6156-A627-474E-9F69-6627F5ED25C1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656984" y="6273512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spc="100" baseline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SAYFA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10643385" y="6314135"/>
            <a:ext cx="0" cy="195102"/>
          </a:xfrm>
          <a:prstGeom prst="line">
            <a:avLst/>
          </a:prstGeom>
          <a:ln w="127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586014" y="6239775"/>
            <a:ext cx="1030264" cy="314683"/>
          </a:xfrm>
          <a:prstGeom prst="rect">
            <a:avLst/>
          </a:prstGeom>
        </p:spPr>
        <p:txBody>
          <a:bodyPr wrap="none" lIns="72000" tIns="72000" rIns="72000" bIns="72000" anchor="ctr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  <a:defRPr lang="en-US" sz="1100" b="1" kern="1200" spc="100" baseline="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n-US" dirty="0"/>
              <a:t>DEPARTMAN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65C839-9596-D34B-AE2E-DC613BCB4F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299" y="6096422"/>
            <a:ext cx="2316926" cy="45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12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6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1" r:id="rId2"/>
    <p:sldLayoutId id="2147483656" r:id="rId3"/>
    <p:sldLayoutId id="2147483657" r:id="rId4"/>
    <p:sldLayoutId id="2147483658" r:id="rId5"/>
    <p:sldLayoutId id="2147483674" r:id="rId6"/>
    <p:sldLayoutId id="2147483675" r:id="rId7"/>
    <p:sldLayoutId id="2147483652" r:id="rId8"/>
    <p:sldLayoutId id="2147483676" r:id="rId9"/>
    <p:sldLayoutId id="2147483671" r:id="rId10"/>
    <p:sldLayoutId id="2147483672" r:id="rId11"/>
  </p:sldLayoutIdLst>
  <p:hf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buNone/>
        <a:defRPr lang="en-US" sz="4400" b="1" kern="1200" baseline="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mq6PIf9hv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364" y="296622"/>
            <a:ext cx="6460462" cy="1015663"/>
          </a:xfrm>
        </p:spPr>
        <p:txBody>
          <a:bodyPr/>
          <a:lstStyle/>
          <a:p>
            <a:r>
              <a:rPr lang="en-US" dirty="0"/>
              <a:t>Fibayatırım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363" y="1604309"/>
            <a:ext cx="3931037" cy="2010807"/>
          </a:xfrm>
        </p:spPr>
        <p:txBody>
          <a:bodyPr/>
          <a:lstStyle/>
          <a:p>
            <a:pPr algn="ctr"/>
            <a:r>
              <a:rPr lang="en-US" dirty="0"/>
              <a:t>YATIRIM SANATI </a:t>
            </a:r>
          </a:p>
          <a:p>
            <a:pPr algn="ctr"/>
            <a:r>
              <a:rPr lang="en-US" dirty="0"/>
              <a:t>&amp; </a:t>
            </a:r>
          </a:p>
          <a:p>
            <a:pPr algn="ctr"/>
            <a:r>
              <a:rPr lang="en-US" dirty="0"/>
              <a:t>PSİKOLOJİ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0AE5BF9-434D-4B33-8D62-9F16FE43CCAC}"/>
              </a:ext>
            </a:extLst>
          </p:cNvPr>
          <p:cNvSpPr txBox="1">
            <a:spLocks/>
          </p:cNvSpPr>
          <p:nvPr/>
        </p:nvSpPr>
        <p:spPr>
          <a:xfrm>
            <a:off x="1625600" y="3595307"/>
            <a:ext cx="2751666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en-US" sz="4000" b="1" kern="1200" dirty="0" smtClean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en-US" sz="17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lang="en-US" sz="17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Dr. Tuğberk ÇİTİLCİ</a:t>
            </a:r>
          </a:p>
        </p:txBody>
      </p:sp>
    </p:spTree>
    <p:extLst>
      <p:ext uri="{BB962C8B-B14F-4D97-AF65-F5344CB8AC3E}">
        <p14:creationId xmlns:p14="http://schemas.microsoft.com/office/powerpoint/2010/main" val="163428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Yatırımda</a:t>
            </a:r>
            <a:r>
              <a:rPr lang="en-US" dirty="0"/>
              <a:t> Tek </a:t>
            </a:r>
            <a:r>
              <a:rPr lang="en-US" dirty="0" err="1"/>
              <a:t>Düşman</a:t>
            </a:r>
            <a:r>
              <a:rPr lang="en-US" dirty="0"/>
              <a:t> </a:t>
            </a:r>
            <a:r>
              <a:rPr lang="en-US" dirty="0" err="1"/>
              <a:t>Kendiniz</a:t>
            </a:r>
            <a:r>
              <a:rPr lang="en-US" dirty="0"/>
              <a:t>!</a:t>
            </a: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CD9BBAB-9DD0-42E0-B9C7-E746950BB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221" y="1960557"/>
            <a:ext cx="6058643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9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Finansal</a:t>
            </a:r>
            <a:r>
              <a:rPr lang="en-US" dirty="0"/>
              <a:t> </a:t>
            </a:r>
            <a:r>
              <a:rPr lang="en-US" dirty="0" err="1"/>
              <a:t>Travma</a:t>
            </a:r>
            <a:r>
              <a:rPr lang="en-US" dirty="0"/>
              <a:t> 1.30.23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A6373751-8649-40D4-AF3E-8B9A64150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807" y="1977427"/>
            <a:ext cx="6909405" cy="415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3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695325" y="2640681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err="1"/>
              <a:t>Bildiğimiz</a:t>
            </a:r>
            <a:r>
              <a:rPr lang="en-US" sz="2800" dirty="0"/>
              <a:t> </a:t>
            </a:r>
            <a:r>
              <a:rPr lang="en-US" sz="2800" dirty="0" err="1"/>
              <a:t>gibi</a:t>
            </a:r>
            <a:r>
              <a:rPr lang="en-US" sz="2800" dirty="0"/>
              <a:t>, </a:t>
            </a:r>
            <a:r>
              <a:rPr lang="en-US" sz="2800" dirty="0" err="1"/>
              <a:t>bilinen</a:t>
            </a:r>
            <a:r>
              <a:rPr lang="en-US" sz="2800" dirty="0"/>
              <a:t> </a:t>
            </a:r>
            <a:r>
              <a:rPr lang="en-US" sz="2800" dirty="0" err="1"/>
              <a:t>bilinenler</a:t>
            </a:r>
            <a:r>
              <a:rPr lang="en-US" sz="2800" dirty="0"/>
              <a:t> </a:t>
            </a:r>
            <a:r>
              <a:rPr lang="en-US" sz="2800" dirty="0" err="1"/>
              <a:t>vardır</a:t>
            </a:r>
            <a:r>
              <a:rPr lang="en-US" sz="2800" dirty="0"/>
              <a:t>; </a:t>
            </a:r>
            <a:r>
              <a:rPr lang="en-US" sz="2800" dirty="0" err="1"/>
              <a:t>bildiğimizi</a:t>
            </a:r>
            <a:r>
              <a:rPr lang="en-US" sz="2800" dirty="0"/>
              <a:t> </a:t>
            </a:r>
            <a:r>
              <a:rPr lang="en-US" sz="2800" dirty="0" err="1"/>
              <a:t>bildiğimiz</a:t>
            </a:r>
            <a:r>
              <a:rPr lang="en-US" sz="2800" dirty="0"/>
              <a:t> </a:t>
            </a:r>
            <a:r>
              <a:rPr lang="en-US" sz="2800" dirty="0" err="1"/>
              <a:t>şeyler</a:t>
            </a:r>
            <a:r>
              <a:rPr lang="en-US" sz="2800" dirty="0"/>
              <a:t> </a:t>
            </a:r>
            <a:r>
              <a:rPr lang="en-US" sz="2800" dirty="0" err="1"/>
              <a:t>vardır</a:t>
            </a:r>
            <a:r>
              <a:rPr lang="en-US" sz="2800" dirty="0"/>
              <a:t>. </a:t>
            </a:r>
            <a:r>
              <a:rPr lang="en-US" sz="2800" dirty="0" err="1"/>
              <a:t>Ayrıca</a:t>
            </a:r>
            <a:r>
              <a:rPr lang="en-US" sz="2800" dirty="0"/>
              <a:t> </a:t>
            </a:r>
            <a:r>
              <a:rPr lang="en-US" sz="2800" dirty="0" err="1"/>
              <a:t>bilinen</a:t>
            </a:r>
            <a:r>
              <a:rPr lang="en-US" sz="2800" dirty="0"/>
              <a:t> </a:t>
            </a:r>
            <a:r>
              <a:rPr lang="en-US" sz="2800" dirty="0" err="1"/>
              <a:t>bilinmeyenler</a:t>
            </a:r>
            <a:r>
              <a:rPr lang="en-US" sz="2800" dirty="0"/>
              <a:t> de </a:t>
            </a:r>
            <a:r>
              <a:rPr lang="en-US" sz="2800" dirty="0" err="1"/>
              <a:t>vardır</a:t>
            </a:r>
            <a:r>
              <a:rPr lang="en-US" sz="2800" dirty="0"/>
              <a:t>; </a:t>
            </a:r>
            <a:r>
              <a:rPr lang="en-US" sz="2800" dirty="0" err="1"/>
              <a:t>yani</a:t>
            </a:r>
            <a:r>
              <a:rPr lang="en-US" sz="2800" dirty="0"/>
              <a:t> </a:t>
            </a:r>
            <a:r>
              <a:rPr lang="en-US" sz="2800" dirty="0" err="1"/>
              <a:t>bilmediğimiz</a:t>
            </a:r>
            <a:r>
              <a:rPr lang="en-US" sz="2800" dirty="0"/>
              <a:t> </a:t>
            </a:r>
            <a:r>
              <a:rPr lang="en-US" sz="2800" dirty="0" err="1"/>
              <a:t>bazı</a:t>
            </a:r>
            <a:r>
              <a:rPr lang="en-US" sz="2800" dirty="0"/>
              <a:t> </a:t>
            </a:r>
            <a:r>
              <a:rPr lang="en-US" sz="2800" dirty="0" err="1"/>
              <a:t>şeyler</a:t>
            </a:r>
            <a:r>
              <a:rPr lang="en-US" sz="2800" dirty="0"/>
              <a:t> </a:t>
            </a:r>
            <a:r>
              <a:rPr lang="en-US" sz="2800" dirty="0" err="1"/>
              <a:t>olduğunu</a:t>
            </a:r>
            <a:r>
              <a:rPr lang="en-US" sz="2800" dirty="0"/>
              <a:t> </a:t>
            </a:r>
            <a:r>
              <a:rPr lang="en-US" sz="2800" dirty="0" err="1"/>
              <a:t>biliyoruz</a:t>
            </a:r>
            <a:r>
              <a:rPr lang="en-US" sz="2800" dirty="0"/>
              <a:t>. Ama </a:t>
            </a:r>
            <a:r>
              <a:rPr lang="en-US" sz="2800" dirty="0" err="1"/>
              <a:t>bir</a:t>
            </a:r>
            <a:r>
              <a:rPr lang="en-US" sz="2800" dirty="0"/>
              <a:t> de </a:t>
            </a:r>
            <a:r>
              <a:rPr lang="en-US" sz="2800" dirty="0" err="1"/>
              <a:t>bilinmeyen</a:t>
            </a:r>
            <a:r>
              <a:rPr lang="en-US" sz="2800" dirty="0"/>
              <a:t> </a:t>
            </a:r>
            <a:r>
              <a:rPr lang="en-US" sz="2800" dirty="0" err="1"/>
              <a:t>bilinmeyenler</a:t>
            </a:r>
            <a:r>
              <a:rPr lang="en-US" sz="2800" dirty="0"/>
              <a:t> </a:t>
            </a:r>
            <a:r>
              <a:rPr lang="en-US" sz="2800" dirty="0" err="1"/>
              <a:t>vardır</a:t>
            </a:r>
            <a:r>
              <a:rPr lang="en-US" sz="2800" dirty="0"/>
              <a:t> - </a:t>
            </a:r>
            <a:r>
              <a:rPr lang="en-US" sz="2800" dirty="0" err="1"/>
              <a:t>bilmediğimizi</a:t>
            </a:r>
            <a:r>
              <a:rPr lang="en-US" sz="2800" dirty="0"/>
              <a:t> </a:t>
            </a:r>
            <a:r>
              <a:rPr lang="en-US" sz="2800" dirty="0" err="1"/>
              <a:t>bilmediğimiz</a:t>
            </a:r>
            <a:r>
              <a:rPr lang="en-US" sz="2800" dirty="0"/>
              <a:t> </a:t>
            </a:r>
            <a:r>
              <a:rPr lang="en-US" sz="2800" dirty="0" err="1"/>
              <a:t>şeyler</a:t>
            </a:r>
            <a:r>
              <a:rPr lang="en-US" sz="2800" dirty="0"/>
              <a:t>.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0104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4379952" y="2640681"/>
            <a:ext cx="7328387" cy="1355586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err="1"/>
              <a:t>Psikoloji</a:t>
            </a:r>
            <a:r>
              <a:rPr lang="en-US" sz="2800" b="1" dirty="0"/>
              <a:t> ve Enigma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dirty="0">
                <a:solidFill>
                  <a:srgbClr val="0057B8"/>
                </a:solidFill>
              </a:rPr>
              <a:t>FOMO – JOMO – MOMO - FOJI - BTD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DEED7A5-6305-4CAB-B6C8-E2945635E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740781"/>
            <a:ext cx="3684628" cy="4016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70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695325" y="2640681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err="1"/>
              <a:t>Yatırımcı</a:t>
            </a:r>
            <a:r>
              <a:rPr lang="en-US" sz="2800" dirty="0"/>
              <a:t> </a:t>
            </a:r>
            <a:r>
              <a:rPr lang="en-US" sz="2800" dirty="0" err="1"/>
              <a:t>Olmak</a:t>
            </a:r>
            <a:br>
              <a:rPr lang="en-US" sz="2800" dirty="0"/>
            </a:br>
            <a:r>
              <a:rPr lang="en-US" sz="2800" dirty="0"/>
              <a:t>Trader </a:t>
            </a:r>
            <a:r>
              <a:rPr lang="en-US" sz="2800" dirty="0" err="1"/>
              <a:t>Olmak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 err="1">
                <a:solidFill>
                  <a:srgbClr val="0057B8"/>
                </a:solidFill>
              </a:rPr>
              <a:t>Kazanan</a:t>
            </a:r>
            <a:r>
              <a:rPr lang="en-US" sz="2800" dirty="0">
                <a:solidFill>
                  <a:srgbClr val="0057B8"/>
                </a:solidFill>
              </a:rPr>
              <a:t> </a:t>
            </a:r>
            <a:r>
              <a:rPr lang="en-US" sz="2800" dirty="0" err="1">
                <a:solidFill>
                  <a:srgbClr val="0057B8"/>
                </a:solidFill>
              </a:rPr>
              <a:t>Olmak</a:t>
            </a:r>
            <a:r>
              <a:rPr lang="en-US" sz="2800" dirty="0">
                <a:solidFill>
                  <a:srgbClr val="0057B8"/>
                </a:solidFill>
              </a:rPr>
              <a:t> vs. </a:t>
            </a:r>
            <a:r>
              <a:rPr lang="en-US" sz="2800" dirty="0" err="1">
                <a:solidFill>
                  <a:srgbClr val="0057B8"/>
                </a:solidFill>
              </a:rPr>
              <a:t>Kaybeden</a:t>
            </a:r>
            <a:r>
              <a:rPr lang="en-US" sz="2800" dirty="0">
                <a:solidFill>
                  <a:srgbClr val="0057B8"/>
                </a:solidFill>
              </a:rPr>
              <a:t> </a:t>
            </a:r>
            <a:r>
              <a:rPr lang="en-US" sz="2800" dirty="0" err="1">
                <a:solidFill>
                  <a:srgbClr val="0057B8"/>
                </a:solidFill>
              </a:rPr>
              <a:t>Olmak</a:t>
            </a:r>
            <a:endParaRPr lang="en-US" sz="2800" dirty="0">
              <a:solidFill>
                <a:srgbClr val="0057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6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695325" y="2098815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2800" b="1" dirty="0">
                <a:solidFill>
                  <a:srgbClr val="0057B8"/>
                </a:solidFill>
              </a:rPr>
              <a:t>Yatırımda Tek Düşman Kendiniz!</a:t>
            </a:r>
            <a:br>
              <a:rPr lang="tr-TR" sz="2800" b="1" dirty="0">
                <a:solidFill>
                  <a:srgbClr val="0057B8"/>
                </a:solidFill>
              </a:rPr>
            </a:br>
            <a:br>
              <a:rPr lang="tr-TR" sz="2800" b="1" dirty="0">
                <a:solidFill>
                  <a:srgbClr val="0057B8"/>
                </a:solidFill>
              </a:rPr>
            </a:br>
            <a:r>
              <a:rPr lang="tr-TR" sz="2800" dirty="0"/>
              <a:t>Süper Ego </a:t>
            </a:r>
            <a:br>
              <a:rPr lang="tr-TR" sz="2800" dirty="0"/>
            </a:br>
            <a:r>
              <a:rPr lang="tr-TR" sz="2800" dirty="0"/>
              <a:t>Aşırı Güven</a:t>
            </a:r>
            <a:br>
              <a:rPr lang="tr-TR" sz="2800" dirty="0"/>
            </a:br>
            <a:r>
              <a:rPr lang="tr-TR" sz="2800" dirty="0"/>
              <a:t>Kontrol Edebilirim</a:t>
            </a:r>
            <a:br>
              <a:rPr lang="tr-TR" sz="2800" dirty="0"/>
            </a:br>
            <a:r>
              <a:rPr lang="tr-TR" sz="2800" dirty="0"/>
              <a:t>Bilişsel Çelişki</a:t>
            </a:r>
            <a:br>
              <a:rPr lang="tr-TR" sz="2800" dirty="0"/>
            </a:br>
            <a:r>
              <a:rPr lang="tr-TR" sz="2800" dirty="0"/>
              <a:t>Hatalı Seçim Paradoksu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536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695325" y="2098815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Kazanan vs. Kaybeden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Çare Teknik Analiz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>
                <a:solidFill>
                  <a:srgbClr val="0057B8"/>
                </a:solidFill>
              </a:rPr>
              <a:t>Madalyonun Aydınlık ve Karanlık Yüzü</a:t>
            </a:r>
            <a:endParaRPr lang="en-US" sz="2800" dirty="0">
              <a:solidFill>
                <a:srgbClr val="0057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9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9" name="Content Placeholder 42">
            <a:extLst>
              <a:ext uri="{FF2B5EF4-FFF2-40B4-BE49-F238E27FC236}">
                <a16:creationId xmlns:a16="http://schemas.microsoft.com/office/drawing/2014/main" id="{852274CB-E6B7-4A9E-8642-8D46A03A0BCD}"/>
              </a:ext>
            </a:extLst>
          </p:cNvPr>
          <p:cNvSpPr txBox="1">
            <a:spLocks/>
          </p:cNvSpPr>
          <p:nvPr/>
        </p:nvSpPr>
        <p:spPr>
          <a:xfrm>
            <a:off x="695325" y="2098815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Varlık Fiyatı Düşer mi?</a:t>
            </a:r>
            <a:br>
              <a:rPr lang="tr-TR" sz="2800" dirty="0"/>
            </a:br>
            <a:r>
              <a:rPr lang="tr-TR" sz="2800" b="1" dirty="0">
                <a:solidFill>
                  <a:srgbClr val="85B923"/>
                </a:solidFill>
              </a:rPr>
              <a:t>EVET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Varlık Fiyatı ‘</a:t>
            </a:r>
            <a:r>
              <a:rPr lang="tr-TR" sz="2800" dirty="0">
                <a:solidFill>
                  <a:srgbClr val="FF0000"/>
                </a:solidFill>
              </a:rPr>
              <a:t>0</a:t>
            </a:r>
            <a:r>
              <a:rPr lang="tr-TR" sz="2800" dirty="0"/>
              <a:t>’ Olur mu?</a:t>
            </a:r>
            <a:br>
              <a:rPr lang="tr-TR" sz="2800" dirty="0"/>
            </a:br>
            <a:r>
              <a:rPr lang="tr-TR" sz="2800" dirty="0"/>
              <a:t>Varlık Fiyatı ‘</a:t>
            </a:r>
            <a:r>
              <a:rPr lang="tr-TR" sz="2800" dirty="0">
                <a:solidFill>
                  <a:srgbClr val="FF0000"/>
                </a:solidFill>
              </a:rPr>
              <a:t>EKSİ</a:t>
            </a:r>
            <a:r>
              <a:rPr lang="tr-TR" sz="2800" dirty="0"/>
              <a:t>’ Olur mu?</a:t>
            </a:r>
            <a:br>
              <a:rPr lang="tr-TR" sz="7200" dirty="0">
                <a:solidFill>
                  <a:srgbClr val="FF9900"/>
                </a:solidFill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74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831700-A678-45CD-826A-9B7B50E37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67" y="1725891"/>
            <a:ext cx="9425284" cy="426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17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ED18B-35F2-468F-81E0-25B6EF179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64" y="2903288"/>
            <a:ext cx="5057192" cy="3115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A2BBDF-B40D-48B0-A356-6E7494332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445" y="2903288"/>
            <a:ext cx="5281471" cy="3115110"/>
          </a:xfrm>
          <a:prstGeom prst="rect">
            <a:avLst/>
          </a:prstGeom>
        </p:spPr>
      </p:pic>
      <p:sp>
        <p:nvSpPr>
          <p:cNvPr id="10" name="Content Placeholder 42">
            <a:extLst>
              <a:ext uri="{FF2B5EF4-FFF2-40B4-BE49-F238E27FC236}">
                <a16:creationId xmlns:a16="http://schemas.microsoft.com/office/drawing/2014/main" id="{61F14FE9-71CD-40A0-B4FB-E2689369DFC2}"/>
              </a:ext>
            </a:extLst>
          </p:cNvPr>
          <p:cNvSpPr txBox="1">
            <a:spLocks/>
          </p:cNvSpPr>
          <p:nvPr/>
        </p:nvSpPr>
        <p:spPr>
          <a:xfrm>
            <a:off x="695325" y="1794014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Yatırımcı Psikolojisi </a:t>
            </a:r>
            <a:br>
              <a:rPr lang="tr-TR" sz="2800" dirty="0"/>
            </a:br>
            <a:r>
              <a:rPr lang="tr-TR" sz="2800" dirty="0">
                <a:solidFill>
                  <a:srgbClr val="0057B8"/>
                </a:solidFill>
              </a:rPr>
              <a:t>Çekiç Sendromu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3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10" name="Content Placeholder 42">
            <a:extLst>
              <a:ext uri="{FF2B5EF4-FFF2-40B4-BE49-F238E27FC236}">
                <a16:creationId xmlns:a16="http://schemas.microsoft.com/office/drawing/2014/main" id="{61F14FE9-71CD-40A0-B4FB-E2689369DFC2}"/>
              </a:ext>
            </a:extLst>
          </p:cNvPr>
          <p:cNvSpPr txBox="1">
            <a:spLocks/>
          </p:cNvSpPr>
          <p:nvPr/>
        </p:nvSpPr>
        <p:spPr>
          <a:xfrm>
            <a:off x="695325" y="2556014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BACKTEST İLLÜZYONU</a:t>
            </a:r>
            <a:br>
              <a:rPr lang="tr-TR" sz="2800" dirty="0"/>
            </a:br>
            <a:br>
              <a:rPr lang="tr-TR" sz="2800" dirty="0"/>
            </a:br>
            <a:r>
              <a:rPr lang="tr-TR" sz="2800" b="1" dirty="0">
                <a:solidFill>
                  <a:srgbClr val="0057B8"/>
                </a:solidFill>
              </a:rPr>
              <a:t>VERİYE NE KADAR İŞKENCE EDERSEN İSTEDİĞİN SONUCU ALIRSIN!</a:t>
            </a:r>
            <a:br>
              <a:rPr lang="tr-TR" sz="2800" b="1" dirty="0">
                <a:solidFill>
                  <a:srgbClr val="0057B8"/>
                </a:solidFill>
              </a:rPr>
            </a:br>
            <a:br>
              <a:rPr lang="tr-TR" sz="2800" b="1" dirty="0"/>
            </a:br>
            <a:r>
              <a:rPr lang="tr-TR" sz="2800" dirty="0"/>
              <a:t>EĞRİ UYDURMA HİLESİ!</a:t>
            </a:r>
            <a:br>
              <a:rPr lang="tr-TR" sz="2800" dirty="0"/>
            </a:br>
            <a:br>
              <a:rPr lang="tr-TR" sz="7200" dirty="0">
                <a:solidFill>
                  <a:srgbClr val="FF9900"/>
                </a:solidFill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82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10" name="Content Placeholder 42">
            <a:extLst>
              <a:ext uri="{FF2B5EF4-FFF2-40B4-BE49-F238E27FC236}">
                <a16:creationId xmlns:a16="http://schemas.microsoft.com/office/drawing/2014/main" id="{61F14FE9-71CD-40A0-B4FB-E2689369DFC2}"/>
              </a:ext>
            </a:extLst>
          </p:cNvPr>
          <p:cNvSpPr txBox="1">
            <a:spLocks/>
          </p:cNvSpPr>
          <p:nvPr/>
        </p:nvSpPr>
        <p:spPr>
          <a:xfrm>
            <a:off x="695325" y="2556014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DAVRANIŞSAL TEKNİK ANALİZ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DAVRANIŞSAL TEMEL ANALİZ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AMAÇ PİYASAYI YENMEK?</a:t>
            </a:r>
            <a:br>
              <a:rPr lang="tr-TR" sz="7200" dirty="0">
                <a:solidFill>
                  <a:srgbClr val="FF9900"/>
                </a:solidFill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56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10" name="Content Placeholder 42">
            <a:extLst>
              <a:ext uri="{FF2B5EF4-FFF2-40B4-BE49-F238E27FC236}">
                <a16:creationId xmlns:a16="http://schemas.microsoft.com/office/drawing/2014/main" id="{61F14FE9-71CD-40A0-B4FB-E2689369DFC2}"/>
              </a:ext>
            </a:extLst>
          </p:cNvPr>
          <p:cNvSpPr txBox="1">
            <a:spLocks/>
          </p:cNvSpPr>
          <p:nvPr/>
        </p:nvSpPr>
        <p:spPr>
          <a:xfrm>
            <a:off x="695325" y="2124214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TEMEL ANALİZ</a:t>
            </a:r>
            <a:br>
              <a:rPr lang="tr-TR" sz="2800" dirty="0"/>
            </a:br>
            <a:r>
              <a:rPr lang="tr-TR" sz="2800" dirty="0"/>
              <a:t>EDER Mİ?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TEKNİK ANALİZ </a:t>
            </a:r>
            <a:br>
              <a:rPr lang="tr-TR" sz="2800" dirty="0"/>
            </a:br>
            <a:r>
              <a:rPr lang="tr-TR" sz="2800" dirty="0"/>
              <a:t>GİDER Mİ?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PSİKOLOJİ</a:t>
            </a:r>
            <a:br>
              <a:rPr lang="tr-TR" sz="2800" dirty="0"/>
            </a:br>
            <a:r>
              <a:rPr lang="tr-TR" sz="2800" dirty="0"/>
              <a:t>ŞİMDİ NE OLUYOR?</a:t>
            </a:r>
            <a:br>
              <a:rPr lang="tr-TR" sz="2800" dirty="0"/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br>
              <a:rPr lang="tr-TR" sz="7200" dirty="0">
                <a:solidFill>
                  <a:srgbClr val="FF9900"/>
                </a:solidFill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516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31523E-AF4F-4979-B00F-876C9E447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794" y="1695945"/>
            <a:ext cx="7209607" cy="437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4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730598-CE95-4EA8-8B6E-B41A57349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813" y="1598891"/>
            <a:ext cx="6583053" cy="445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82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2F5260-960B-409E-B431-719E5425E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790" y="1598891"/>
            <a:ext cx="7098477" cy="450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69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66D0B2-8E32-4C59-AB83-E560974A0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150" y="1729486"/>
            <a:ext cx="6457113" cy="43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09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1A1AB-84E1-4A05-AD0B-B50C4C42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943" y="1810164"/>
            <a:ext cx="5974524" cy="424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56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C1F8D4-EA86-446D-A369-17192947E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500" y="1839536"/>
            <a:ext cx="6849767" cy="412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88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7E3AA-4082-499C-A675-9DD441D68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547" y="1956281"/>
            <a:ext cx="6467716" cy="406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56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191BB7-96AA-4EB1-B0F9-3F110D88B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351" y="1803400"/>
            <a:ext cx="6005431" cy="423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62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7B6013-C0AF-4A40-9221-72204C2BC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947" y="2001870"/>
            <a:ext cx="6271920" cy="380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62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4277A6-7F02-49FD-BB75-5D6F7C836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65" y="1768569"/>
            <a:ext cx="7037098" cy="413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11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2CB0B0-75F8-4D46-961C-1EDAB20F3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185" y="1598891"/>
            <a:ext cx="7189317" cy="422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42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959D5C-F218-4191-9D75-EEFEF85DF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804" y="1719009"/>
            <a:ext cx="7364129" cy="420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59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95325" y="564208"/>
            <a:ext cx="10801348" cy="541174"/>
          </a:xfrm>
        </p:spPr>
        <p:txBody>
          <a:bodyPr/>
          <a:lstStyle/>
          <a:p>
            <a:r>
              <a:rPr lang="en-US" dirty="0"/>
              <a:t>Para &amp; </a:t>
            </a:r>
            <a:r>
              <a:rPr lang="en-US" dirty="0" err="1"/>
              <a:t>Psikoloji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8A6156-A627-474E-9F69-6627F5ED25C1}" type="slidenum">
              <a:rPr kumimoji="0" lang="uk-UA" sz="1100" b="1" i="0" u="none" strike="noStrike" kern="1200" cap="none" spc="0" normalizeH="0" baseline="0" noProof="0" smtClean="0">
                <a:ln>
                  <a:noFill/>
                </a:ln>
                <a:solidFill>
                  <a:srgbClr val="85B923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uk-UA" sz="1100" b="1" i="0" u="none" strike="noStrike" kern="1200" cap="none" spc="0" normalizeH="0" baseline="0" noProof="0" dirty="0">
              <a:ln>
                <a:noFill/>
              </a:ln>
              <a:solidFill>
                <a:srgbClr val="85B923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85263" y="6239775"/>
            <a:ext cx="1431015" cy="314683"/>
          </a:xfrm>
        </p:spPr>
        <p:txBody>
          <a:bodyPr/>
          <a:lstStyle/>
          <a:p>
            <a:r>
              <a:rPr lang="en-US" dirty="0"/>
              <a:t>Dr. Tuğberk Çitilci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Yatırım </a:t>
            </a:r>
            <a:r>
              <a:rPr lang="en-US" dirty="0" err="1"/>
              <a:t>Sanatı</a:t>
            </a:r>
            <a:endParaRPr lang="en-US" dirty="0"/>
          </a:p>
        </p:txBody>
      </p:sp>
      <p:sp>
        <p:nvSpPr>
          <p:cNvPr id="10" name="Content Placeholder 42">
            <a:extLst>
              <a:ext uri="{FF2B5EF4-FFF2-40B4-BE49-F238E27FC236}">
                <a16:creationId xmlns:a16="http://schemas.microsoft.com/office/drawing/2014/main" id="{61F14FE9-71CD-40A0-B4FB-E2689369DFC2}"/>
              </a:ext>
            </a:extLst>
          </p:cNvPr>
          <p:cNvSpPr txBox="1">
            <a:spLocks/>
          </p:cNvSpPr>
          <p:nvPr/>
        </p:nvSpPr>
        <p:spPr>
          <a:xfrm>
            <a:off x="695325" y="2124214"/>
            <a:ext cx="10801348" cy="2126052"/>
          </a:xfrm>
          <a:prstGeom prst="rect">
            <a:avLst/>
          </a:prstGeom>
        </p:spPr>
        <p:txBody>
          <a:bodyPr lIns="0" rIns="0"/>
          <a:lstStyle>
            <a:lvl1pPr marL="180975" indent="-1809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PingFangSC-Regular" charset="-122"/>
              <a:buChar char="◆"/>
              <a:tabLst/>
              <a:defRPr lang="en-US" sz="1500" kern="1200" dirty="0" smtClean="0">
                <a:solidFill>
                  <a:schemeClr val="bg2">
                    <a:lumMod val="75000"/>
                  </a:schemeClr>
                </a:solidFill>
                <a:latin typeface="+mn-lt"/>
                <a:ea typeface="Verdana" charset="0"/>
                <a:cs typeface="Verdana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7B8"/>
              </a:buClr>
              <a:buSzPct val="90000"/>
              <a:buFont typeface="PingFangSC-Regular" charset="-122"/>
              <a:buNone/>
              <a:tabLst/>
              <a:defRPr/>
            </a:pPr>
            <a:r>
              <a:rPr lang="tr-TR" sz="2800" dirty="0"/>
              <a:t>Piyasa Her Zaman Haklıdır.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Piyasaya Adapte Ol!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Piyasadan Akıllı Olma!</a:t>
            </a:r>
            <a:br>
              <a:rPr lang="tr-TR" sz="7200" dirty="0">
                <a:solidFill>
                  <a:srgbClr val="FF9900"/>
                </a:solidFill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7B8"/>
              </a:solidFill>
              <a:effectLst/>
              <a:uLnTx/>
              <a:uFillTx/>
              <a:latin typeface="Calibri" panose="020F0502020204030204"/>
              <a:ea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60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Teşekkürler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76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">
  <a:themeElements>
    <a:clrScheme name="FIBABANKA-BLUE">
      <a:dk1>
        <a:srgbClr val="000000"/>
      </a:dk1>
      <a:lt1>
        <a:srgbClr val="FFFFFF"/>
      </a:lt1>
      <a:dk2>
        <a:srgbClr val="85B923"/>
      </a:dk2>
      <a:lt2>
        <a:srgbClr val="7C838A"/>
      </a:lt2>
      <a:accent1>
        <a:srgbClr val="0057B8"/>
      </a:accent1>
      <a:accent2>
        <a:srgbClr val="3378C5"/>
      </a:accent2>
      <a:accent3>
        <a:srgbClr val="6699D3"/>
      </a:accent3>
      <a:accent4>
        <a:srgbClr val="99BCE2"/>
      </a:accent4>
      <a:accent5>
        <a:srgbClr val="CCDDF0"/>
      </a:accent5>
      <a:accent6>
        <a:srgbClr val="D9E6F3"/>
      </a:accent6>
      <a:hlink>
        <a:srgbClr val="0000EE"/>
      </a:hlink>
      <a:folHlink>
        <a:srgbClr val="551A8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500" smtClean="0">
            <a:solidFill>
              <a:schemeClr val="bg2">
                <a:lumMod val="7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4777ab20-bd2d-4742-8f8a-68f48876d1f7" origin="userSelected"/>
</file>

<file path=customXml/itemProps1.xml><?xml version="1.0" encoding="utf-8"?>
<ds:datastoreItem xmlns:ds="http://schemas.openxmlformats.org/officeDocument/2006/customXml" ds:itemID="{89FE5BDA-BBA2-48BC-931B-8F90C89981BE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7784</TotalTime>
  <Words>519</Words>
  <Application>Microsoft Office PowerPoint</Application>
  <PresentationFormat>Widescreen</PresentationFormat>
  <Paragraphs>121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PingFangSC-Regular</vt:lpstr>
      <vt:lpstr>Verdana</vt:lpstr>
      <vt:lpstr>Sablon</vt:lpstr>
      <vt:lpstr>Fibayatırım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Teşekkürler…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Serpil Şıvga</cp:lastModifiedBy>
  <cp:revision>518</cp:revision>
  <dcterms:created xsi:type="dcterms:W3CDTF">2017-06-21T19:47:39Z</dcterms:created>
  <dcterms:modified xsi:type="dcterms:W3CDTF">2026-01-16T11:39:16Z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2771f68c-c611-4b3d-9e5c-06a5edcec1ea</vt:lpwstr>
  </property>
  <property fmtid="{D5CDD505-2E9C-101B-9397-08002B2CF9AE}" pid="3" name="bjDocumentSecurityLabel">
    <vt:lpwstr>This item has no classification</vt:lpwstr>
  </property>
  <property fmtid="{D5CDD505-2E9C-101B-9397-08002B2CF9AE}" pid="4" name="bjClsUserRVM">
    <vt:lpwstr>[]</vt:lpwstr>
  </property>
  <property fmtid="{D5CDD505-2E9C-101B-9397-08002B2CF9AE}" pid="5" name="bjSaver">
    <vt:lpwstr>yEDJS7B8tAQSBMDZM+OYcD0Ec5Ea6kB4</vt:lpwstr>
  </property>
  <property fmtid="{D5CDD505-2E9C-101B-9397-08002B2CF9AE}" pid="6" name="bjpmDocIH">
    <vt:lpwstr>IOIt1fr0HmPvyh9XZi20yCxpzxwSfJMy</vt:lpwstr>
  </property>
</Properties>
</file>